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04" r:id="rId3"/>
    <p:sldId id="305" r:id="rId4"/>
    <p:sldId id="306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7" r:id="rId22"/>
    <p:sldId id="303" r:id="rId23"/>
    <p:sldId id="315" r:id="rId24"/>
    <p:sldId id="316" r:id="rId25"/>
    <p:sldId id="310" r:id="rId26"/>
    <p:sldId id="302" r:id="rId27"/>
    <p:sldId id="313" r:id="rId28"/>
    <p:sldId id="308" r:id="rId29"/>
    <p:sldId id="309" r:id="rId30"/>
    <p:sldId id="311" r:id="rId31"/>
    <p:sldId id="312" r:id="rId32"/>
    <p:sldId id="283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ＭＳ Ｐゴシック" panose="020B0600070205080204" pitchFamily="34" charset="-128"/>
      <p:regular r:id="rId39"/>
    </p:embeddedFont>
    <p:embeddedFont>
      <p:font typeface="Comenia Sans" panose="02000503080000020004" pitchFamily="50" charset="-18"/>
      <p:regular r:id="rId40"/>
      <p:bold r:id="rId41"/>
      <p:italic r:id="rId42"/>
      <p:boldItalic r:id="rId43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boš Mercl" initials="LM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2833" autoAdjust="0"/>
  </p:normalViewPr>
  <p:slideViewPr>
    <p:cSldViewPr snapToGrid="0">
      <p:cViewPr varScale="1">
        <p:scale>
          <a:sx n="107" d="100"/>
          <a:sy n="107" d="100"/>
        </p:scale>
        <p:origin x="17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2CF-2854-4FA2-A8EA-AB94D3EA10CC}" type="datetimeFigureOut">
              <a:rPr lang="cs-CZ" smtClean="0"/>
              <a:pPr/>
              <a:t>26.02.2019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C79DF-D561-4432-B176-15220EF080C1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839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2D599E-2E96-4369-93C6-BA81EE071AAC}" type="slidenum">
              <a:rPr lang="cs-CZ"/>
              <a:pPr/>
              <a:t>5</a:t>
            </a:fld>
            <a:endParaRPr lang="cs-CZ" dirty="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3119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2D8883-1ABB-4D2D-8C62-1525199BE809}" type="slidenum">
              <a:rPr lang="cs-CZ"/>
              <a:pPr/>
              <a:t>14</a:t>
            </a:fld>
            <a:endParaRPr lang="cs-CZ" dirty="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6623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A72029-AA75-4D3D-A071-6B1B8019F651}" type="slidenum">
              <a:rPr lang="cs-CZ"/>
              <a:pPr/>
              <a:t>15</a:t>
            </a:fld>
            <a:endParaRPr lang="cs-CZ" dirty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9195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5FFA1D-D2BF-4296-8CFB-28635E0BCDEE}" type="slidenum">
              <a:rPr lang="cs-CZ"/>
              <a:pPr/>
              <a:t>16</a:t>
            </a:fld>
            <a:endParaRPr lang="cs-CZ" dirty="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37779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489657-FCFB-4B2B-9CDB-E75CA664D20F}" type="slidenum">
              <a:rPr lang="cs-CZ"/>
              <a:pPr/>
              <a:t>17</a:t>
            </a:fld>
            <a:endParaRPr lang="cs-CZ" dirty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783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8D75B-F7E4-479D-9B2E-DAD11CE3E86C}" type="slidenum">
              <a:rPr lang="cs-CZ"/>
              <a:pPr/>
              <a:t>18</a:t>
            </a:fld>
            <a:endParaRPr lang="cs-CZ" dirty="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64802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8D75B-F7E4-479D-9B2E-DAD11CE3E86C}" type="slidenum">
              <a:rPr lang="cs-CZ"/>
              <a:pPr/>
              <a:t>19</a:t>
            </a:fld>
            <a:endParaRPr lang="cs-CZ" dirty="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27230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8D75B-F7E4-479D-9B2E-DAD11CE3E86C}" type="slidenum">
              <a:rPr lang="cs-CZ"/>
              <a:pPr/>
              <a:t>20</a:t>
            </a:fld>
            <a:endParaRPr lang="cs-CZ" dirty="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489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4F31A9-CAB3-48B2-9819-14E0544F0FC5}" type="slidenum">
              <a:rPr lang="cs-CZ"/>
              <a:pPr/>
              <a:t>6</a:t>
            </a:fld>
            <a:endParaRPr lang="cs-CZ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86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380B6-B590-491F-AB2C-71427F542600}" type="slidenum">
              <a:rPr lang="cs-CZ"/>
              <a:pPr/>
              <a:t>7</a:t>
            </a:fld>
            <a:endParaRPr lang="cs-CZ" dirty="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0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05F0C-1F84-4EAB-BAB2-A20EE0E3E5DC}" type="slidenum">
              <a:rPr lang="cs-CZ"/>
              <a:pPr/>
              <a:t>8</a:t>
            </a:fld>
            <a:endParaRPr lang="cs-CZ" dirty="0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658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27A9E3-B29A-4DB6-B836-E05DD7C53AA7}" type="slidenum">
              <a:rPr lang="cs-CZ"/>
              <a:pPr/>
              <a:t>9</a:t>
            </a:fld>
            <a:endParaRPr lang="cs-CZ" dirty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2666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98F761-E27D-4022-B819-C9E8F0A7DBD6}" type="slidenum">
              <a:rPr lang="cs-CZ"/>
              <a:pPr/>
              <a:t>10</a:t>
            </a:fld>
            <a:endParaRPr lang="cs-CZ" dirty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623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813CD-1ABD-4FD4-818A-741C032887DC}" type="slidenum">
              <a:rPr lang="cs-CZ"/>
              <a:pPr/>
              <a:t>11</a:t>
            </a:fld>
            <a:endParaRPr lang="cs-CZ" dirty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6302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30A33-4E42-49F6-AC78-C92EBD54066E}" type="slidenum">
              <a:rPr lang="cs-CZ"/>
              <a:pPr/>
              <a:t>12</a:t>
            </a:fld>
            <a:endParaRPr lang="cs-CZ" dirty="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2611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F3F90-2A57-44BE-8D0C-340C646AEC20}" type="slidenum">
              <a:rPr lang="cs-CZ"/>
              <a:pPr/>
              <a:t>13</a:t>
            </a:fld>
            <a:endParaRPr lang="cs-CZ" dirty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8889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538163" y="2986088"/>
            <a:ext cx="5715000" cy="111760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 eaLnBrk="1" hangingPunct="1"/>
            <a:r>
              <a:rPr lang="cs-CZ" sz="4200" b="1" smtClean="0">
                <a:latin typeface="Comenia Sans" charset="0"/>
              </a:rPr>
              <a:t>Klepnutím lze upravit styl předlohy nadpisů.</a:t>
            </a:r>
            <a:endParaRPr lang="en-US" sz="4200" b="1" dirty="0" smtClean="0">
              <a:latin typeface="Comenia Sans" charset="0"/>
            </a:endParaRPr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/>
          </p:nvPr>
        </p:nvSpPr>
        <p:spPr>
          <a:xfrm>
            <a:off x="538163" y="4103688"/>
            <a:ext cx="5715000" cy="87947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>
            <a:lvl1pPr marL="0" indent="0" algn="r" defTabSz="457200" rtl="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500" kern="1200" dirty="0" err="1" smtClean="0">
                <a:solidFill>
                  <a:schemeClr val="tx1">
                    <a:tint val="75000"/>
                  </a:schemeClr>
                </a:solidFill>
                <a:latin typeface="Comenia Sans"/>
                <a:ea typeface="+mn-ea"/>
                <a:cs typeface="Comenia Sans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cs-CZ" sz="2500" smtClean="0">
                <a:latin typeface="Comenia Sans"/>
                <a:ea typeface="+mn-ea"/>
              </a:rPr>
              <a:t>Klepnutím lze upravit styl předlohy podnadpisů.</a:t>
            </a:r>
            <a:endParaRPr lang="en-US" sz="2500" dirty="0" smtClean="0">
              <a:latin typeface="Comenia Sans"/>
              <a:ea typeface="+mn-ea"/>
              <a:cs typeface="Comenia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/>
          <p:cNvSpPr>
            <a:spLocks noGrp="1"/>
          </p:cNvSpPr>
          <p:nvPr>
            <p:ph type="title" hasCustomPrompt="1"/>
          </p:nvPr>
        </p:nvSpPr>
        <p:spPr>
          <a:xfrm>
            <a:off x="4674185" y="478941"/>
            <a:ext cx="4065971" cy="550415"/>
          </a:xfrm>
          <a:prstGeom prst="rect">
            <a:avLst/>
          </a:prstGeom>
        </p:spPr>
        <p:txBody>
          <a:bodyPr/>
          <a:lstStyle>
            <a:lvl1pPr algn="r">
              <a:defRPr sz="2600">
                <a:solidFill>
                  <a:schemeClr val="bg1"/>
                </a:solidFill>
                <a:latin typeface="Comenia Sans" pitchFamily="50" charset="-18"/>
              </a:defRPr>
            </a:lvl1pPr>
          </a:lstStyle>
          <a:p>
            <a:r>
              <a:rPr lang="cs-CZ" dirty="0" smtClean="0"/>
              <a:t>kapitola</a:t>
            </a:r>
            <a:endParaRPr lang="cs-CZ" dirty="0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sz="quarter" idx="10" hasCustomPrompt="1"/>
          </p:nvPr>
        </p:nvSpPr>
        <p:spPr>
          <a:xfrm>
            <a:off x="905069" y="1601999"/>
            <a:ext cx="7781731" cy="4752000"/>
          </a:xfrm>
        </p:spPr>
        <p:txBody>
          <a:bodyPr lIns="0" tIns="0" rIns="0" bIns="0">
            <a:normAutofit/>
          </a:bodyPr>
          <a:lstStyle>
            <a:lvl1pPr>
              <a:buNone/>
              <a:defRPr sz="4200" b="1">
                <a:solidFill>
                  <a:schemeClr val="tx1"/>
                </a:solidFill>
              </a:defRPr>
            </a:lvl1pPr>
            <a:lvl2pPr marL="285750" indent="-28575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defRPr sz="2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354013" indent="288925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69975" indent="-360363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073150" indent="485775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cs-CZ" dirty="0" smtClean="0"/>
              <a:t>Nadpis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nadpis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omenia Sans" pitchFamily="50" charset="-18"/>
          <a:ea typeface="ＭＳ Ｐゴシック" charset="-128"/>
          <a:cs typeface="Comenia Sans" pitchFamily="50" charset="-1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omenia Sans" pitchFamily="50" charset="-18"/>
          <a:ea typeface="ＭＳ Ｐゴシック" charset="-128"/>
          <a:cs typeface="Comenia Sans" pitchFamily="50" charset="-1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237744" y="2986088"/>
            <a:ext cx="6391655" cy="895799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cs-CZ" sz="4800" dirty="0" smtClean="0">
                <a:latin typeface="Calibri" panose="020F0502020204030204" pitchFamily="34" charset="0"/>
              </a:rPr>
              <a:t>Napájecí zdroj počítače</a:t>
            </a:r>
          </a:p>
        </p:txBody>
      </p:sp>
      <p:sp>
        <p:nvSpPr>
          <p:cNvPr id="10" name="Podnadpis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Josef Horálek</a:t>
            </a:r>
          </a:p>
          <a:p>
            <a:r>
              <a:rPr lang="cs-CZ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(doplnil Peter Mikulecký a Luboš Mercl)</a:t>
            </a:r>
            <a:endParaRPr lang="cs-CZ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C:\Users\horalek\Desktop\OPVK_hor_zakladni_logolink_RGB_c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30" y="1132009"/>
            <a:ext cx="5761037" cy="12588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339771" y="478941"/>
            <a:ext cx="4400385" cy="550415"/>
          </a:xfrm>
        </p:spPr>
        <p:txBody>
          <a:bodyPr>
            <a:normAutofit/>
          </a:bodyPr>
          <a:lstStyle/>
          <a:p>
            <a:r>
              <a:rPr lang="cs-CZ" dirty="0">
                <a:latin typeface="Calibri" panose="020F0502020204030204" pitchFamily="34" charset="0"/>
              </a:rPr>
              <a:t>Kontakty napájecích konektorů</a:t>
            </a:r>
          </a:p>
        </p:txBody>
      </p:sp>
      <p:pic>
        <p:nvPicPr>
          <p:cNvPr id="39953" name="Picture 17" descr="AT"/>
          <p:cNvPicPr>
            <a:picLocks noChangeAspect="1" noChangeArrowheads="1"/>
          </p:cNvPicPr>
          <p:nvPr/>
        </p:nvPicPr>
        <p:blipFill>
          <a:blip r:embed="rId3"/>
          <a:srcRect r="845"/>
          <a:stretch>
            <a:fillRect/>
          </a:stretch>
        </p:blipFill>
        <p:spPr bwMode="auto">
          <a:xfrm>
            <a:off x="250825" y="1700213"/>
            <a:ext cx="8713788" cy="4033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400" dirty="0">
                <a:latin typeface="Calibri" panose="020F0502020204030204" pitchFamily="34" charset="0"/>
              </a:rPr>
              <a:t>Řídící signály zdrojů ATX12V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PS-ON</a:t>
            </a:r>
            <a:r>
              <a:rPr lang="en-US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#</a:t>
            </a: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 - signál zapínající všechny napěťové okruhy (+3,3V, +5V, +12V)</a:t>
            </a:r>
          </a:p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5VSB – pin, na kterém naměříme 5V i když jsou všechny ostatní napěťové okruhy vypnuty (elektronické zapnutí počítače)</a:t>
            </a:r>
          </a:p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PWR_OK – slouží ke kontrole napěťových okruhů</a:t>
            </a:r>
          </a:p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COM – označení zemnícího vodiče (někdy GND nebo GROUND)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Konektor Power +12V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4pinový konektor vznikl jako posila </a:t>
            </a:r>
            <a:r>
              <a:rPr lang="cs-CZ" sz="2800" dirty="0" err="1" smtClean="0">
                <a:latin typeface="Calibri" panose="020F0502020204030204" pitchFamily="34" charset="0"/>
                <a:cs typeface="+mn-cs"/>
                <a:sym typeface="Wingdings" pitchFamily="2" charset="2"/>
              </a:rPr>
              <a:t>Main</a:t>
            </a: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 </a:t>
            </a:r>
            <a:r>
              <a:rPr lang="cs-CZ" sz="2800" dirty="0" err="1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Power</a:t>
            </a: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, obsahuje dva vodiče +12V a COM</a:t>
            </a:r>
          </a:p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Napájí napěťové regulátory základních desek (ty vytvářejí napětí pro procesor)</a:t>
            </a:r>
          </a:p>
        </p:txBody>
      </p:sp>
      <p:pic>
        <p:nvPicPr>
          <p:cNvPr id="18444" name="Picture 12" descr="28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6177" y="3805919"/>
            <a:ext cx="2435224" cy="2435224"/>
          </a:xfrm>
          <a:prstGeom prst="rect">
            <a:avLst/>
          </a:prstGeom>
          <a:noFill/>
        </p:spPr>
      </p:pic>
      <p:pic>
        <p:nvPicPr>
          <p:cNvPr id="18446" name="Picture 14" descr="power+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797" y="4177847"/>
            <a:ext cx="5871146" cy="16714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AUX Power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Obsahuje dva +3,3V vodiče, jeden +5V a tři COM vodiče</a:t>
            </a:r>
          </a:p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Používán u zdrojů ATX12V do verze 2.0</a:t>
            </a:r>
            <a:endParaRPr lang="cs-CZ" sz="2800" dirty="0">
              <a:latin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20492" name="Picture 12" descr="tutorial-aux_power_conn"/>
          <p:cNvPicPr>
            <a:picLocks noChangeAspect="1" noChangeArrowheads="1"/>
          </p:cNvPicPr>
          <p:nvPr/>
        </p:nvPicPr>
        <p:blipFill>
          <a:blip r:embed="rId3"/>
          <a:srcRect t="9689" b="17734"/>
          <a:stretch>
            <a:fillRect/>
          </a:stretch>
        </p:blipFill>
        <p:spPr bwMode="auto">
          <a:xfrm>
            <a:off x="4067175" y="3644900"/>
            <a:ext cx="4762500" cy="2592388"/>
          </a:xfrm>
          <a:prstGeom prst="rect">
            <a:avLst/>
          </a:prstGeom>
          <a:noFill/>
        </p:spPr>
      </p:pic>
      <p:pic>
        <p:nvPicPr>
          <p:cNvPr id="20493" name="Picture 13" descr="auxPow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2989944"/>
            <a:ext cx="3285850" cy="33187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339087" y="241541"/>
            <a:ext cx="4401069" cy="1000664"/>
          </a:xfrm>
        </p:spPr>
        <p:txBody>
          <a:bodyPr>
            <a:norm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Napájení periférií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Peripheral</a:t>
            </a: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 </a:t>
            </a:r>
            <a:r>
              <a:rPr lang="cs-CZ" sz="2400" dirty="0" err="1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Power</a:t>
            </a: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 a Floppy Drive </a:t>
            </a:r>
            <a:r>
              <a:rPr lang="cs-CZ" sz="2400" dirty="0" err="1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Power</a:t>
            </a: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 jsou určeny k napájení periferií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Floppy drive power – napájení pro disketové mechaniky obvykle jeden až  dva konektory (dnes již nepoužívané)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Peripheral power – napájení pevných disků a optických mechanik 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Obsahují jeden vodič +5V a +12V a dva vodiče COM</a:t>
            </a:r>
          </a:p>
        </p:txBody>
      </p:sp>
      <p:pic>
        <p:nvPicPr>
          <p:cNvPr id="22545" name="Picture 17" descr="FloppyDri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3880" y="3803277"/>
            <a:ext cx="4666716" cy="2726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Konektor Serial ATA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Slouží k napájení pevných disků s rozhraním SATA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Pokud zdroj neobsahuje napájecí konektor SATA, lze využít redukci</a:t>
            </a:r>
          </a:p>
        </p:txBody>
      </p:sp>
      <p:pic>
        <p:nvPicPr>
          <p:cNvPr id="24588" name="Picture 12" descr="redukce"/>
          <p:cNvPicPr>
            <a:picLocks noChangeAspect="1" noChangeArrowheads="1"/>
          </p:cNvPicPr>
          <p:nvPr/>
        </p:nvPicPr>
        <p:blipFill>
          <a:blip r:embed="rId3"/>
          <a:srcRect l="11375" r="7375"/>
          <a:stretch>
            <a:fillRect/>
          </a:stretch>
        </p:blipFill>
        <p:spPr bwMode="auto">
          <a:xfrm>
            <a:off x="5724525" y="3429000"/>
            <a:ext cx="3095625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Power Connector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cs-CZ" dirty="0">
                <a:sym typeface="Wingdings" pitchFamily="2" charset="2"/>
              </a:rPr>
              <a:t>	</a:t>
            </a:r>
          </a:p>
          <a:p>
            <a:pPr>
              <a:buFontTx/>
              <a:buNone/>
            </a:pPr>
            <a:endParaRPr lang="cs-CZ" dirty="0">
              <a:sym typeface="Wingdings" pitchFamily="2" charset="2"/>
            </a:endParaRPr>
          </a:p>
        </p:txBody>
      </p:sp>
      <p:pic>
        <p:nvPicPr>
          <p:cNvPr id="26635" name="Picture 11" descr="mp3atx40"/>
          <p:cNvPicPr>
            <a:picLocks noChangeAspect="1" noChangeArrowheads="1"/>
          </p:cNvPicPr>
          <p:nvPr/>
        </p:nvPicPr>
        <p:blipFill>
          <a:blip r:embed="rId3"/>
          <a:srcRect l="3294" t="11359" r="1114" b="8163"/>
          <a:stretch>
            <a:fillRect/>
          </a:stretch>
        </p:blipFill>
        <p:spPr bwMode="auto">
          <a:xfrm>
            <a:off x="406400" y="1275634"/>
            <a:ext cx="8126413" cy="5136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Zdroje BTX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+mn-lt"/>
                <a:cs typeface="+mn-cs"/>
                <a:sym typeface="Wingdings" pitchFamily="2" charset="2"/>
              </a:rPr>
              <a:t>Pro základní desky BTX používáme </a:t>
            </a:r>
            <a:r>
              <a:rPr lang="cs-CZ" smtClean="0">
                <a:latin typeface="+mn-lt"/>
                <a:cs typeface="+mn-cs"/>
                <a:sym typeface="Wingdings" pitchFamily="2" charset="2"/>
              </a:rPr>
              <a:t>zdroje </a:t>
            </a:r>
            <a:r>
              <a:rPr lang="cs-CZ" smtClean="0">
                <a:latin typeface="+mn-lt"/>
                <a:cs typeface="+mn-cs"/>
                <a:sym typeface="Wingdings" pitchFamily="2" charset="2"/>
              </a:rPr>
              <a:t>ATX12V </a:t>
            </a:r>
            <a:r>
              <a:rPr lang="cs-CZ" dirty="0" smtClean="0">
                <a:latin typeface="+mn-lt"/>
                <a:cs typeface="+mn-cs"/>
                <a:sym typeface="Wingdings" pitchFamily="2" charset="2"/>
              </a:rPr>
              <a:t>od verze 2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+mn-lt"/>
                <a:sym typeface="Wingdings" pitchFamily="2" charset="2"/>
              </a:rPr>
              <a:t>mají 24pinový konektor Main Power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+mn-lt"/>
                <a:sym typeface="Wingdings" pitchFamily="2" charset="2"/>
              </a:rPr>
              <a:t>obsahují napájení SATA disků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+mn-lt"/>
                <a:sym typeface="Wingdings" pitchFamily="2" charset="2"/>
              </a:rPr>
              <a:t>nemají konektor AUX</a:t>
            </a:r>
            <a:r>
              <a:rPr lang="cs-CZ" dirty="0">
                <a:latin typeface="+mn-lt"/>
                <a:sym typeface="Wingdings" pitchFamily="2" charset="2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Standardy od Intelu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Zdroj ATX12V – pro velké systémy se základní deskou BTX. Využívá skříně tower a mini tower. Výkon od 250 do 1500W.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SFX12V – pro základní desky Micro ATX a Flex ATX. Výkon od 160 do 450W.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CFX12V – pro základní desky Micro BTX jde tedy o malé skříně. Výkon od 220 do 275W.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LFX12V – pro základní desky Pico BTX. Výkon od 180 do 200W.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Spotřeba komponentů</a:t>
            </a:r>
            <a:endParaRPr lang="cs-CZ" sz="3200" dirty="0">
              <a:latin typeface="Calibri" panose="020F0502020204030204" pitchFamily="34" charset="0"/>
            </a:endParaRPr>
          </a:p>
        </p:txBody>
      </p:sp>
      <p:graphicFrame>
        <p:nvGraphicFramePr>
          <p:cNvPr id="4" name="Group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152891"/>
              </p:ext>
            </p:extLst>
          </p:nvPr>
        </p:nvGraphicFramePr>
        <p:xfrm>
          <a:off x="264659" y="1337809"/>
          <a:ext cx="8497887" cy="4023360"/>
        </p:xfrm>
        <a:graphic>
          <a:graphicData uri="http://schemas.openxmlformats.org/drawingml/2006/table">
            <a:tbl>
              <a:tblPr/>
              <a:tblGrid>
                <a:gridCol w="283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Komponent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Špičková spotřeba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</a:t>
                      </a: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cs-CZ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Použitá napěťová větev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</a:t>
                      </a: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cs-CZ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Grafická karta PCI-e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 – 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+3,3 a +5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Běžná karta PCI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5-10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10/100 síťová karta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+3,3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Řadič SCSI do PCI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+3,3 a +5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Mechanika floppy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CD-ROM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10-25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 a +12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DVD-ROM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10-25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 a +12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Napájecí zdroj počítače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261938" lvl="1" indent="-261938"/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Napájecí zdroj počítače je zařízení, sloužící ke zpracování střídavého napětí dodávaného ze sítě (100-127 V </a:t>
            </a:r>
            <a:r>
              <a:rPr lang="cs-CZ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 Severní Americe, Jižní Americe, Japonsku a Tchaj-wanu, 220-240V ve zbytku světa, v Česku 230V/50Hz) na nízké napětí, potřebné k napájení komponent počítače. Některé zdroje mají přepínač pro změnu vstupního napětí mezi 230V a 115V, ostatní se automaticky přizpůsobí jakémukoli napětí v tomto rozsahu.</a:t>
            </a:r>
          </a:p>
          <a:p>
            <a:pPr marL="261938" lvl="1" indent="-261938"/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Nejčastěji dodávané počítačové zdroje spadají do standardu ATX. Povolení nebo zakázání napájení je přes základní desku, která poskytuje podporu pro různé další funkce, jako např. pohotovostní režim. </a:t>
            </a:r>
          </a:p>
        </p:txBody>
      </p:sp>
    </p:spTree>
    <p:extLst>
      <p:ext uri="{BB962C8B-B14F-4D97-AF65-F5344CB8AC3E}">
        <p14:creationId xmlns:p14="http://schemas.microsoft.com/office/powerpoint/2010/main" val="33224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Spotřeba komponentů</a:t>
            </a:r>
            <a:endParaRPr lang="cs-CZ" sz="3200" dirty="0">
              <a:latin typeface="Calibri" panose="020F0502020204030204" pitchFamily="34" charset="0"/>
            </a:endParaRPr>
          </a:p>
        </p:txBody>
      </p:sp>
      <p:graphicFrame>
        <p:nvGraphicFramePr>
          <p:cNvPr id="6" name="Group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63837"/>
              </p:ext>
            </p:extLst>
          </p:nvPr>
        </p:nvGraphicFramePr>
        <p:xfrm>
          <a:off x="352425" y="1308781"/>
          <a:ext cx="8569325" cy="4126992"/>
        </p:xfrm>
        <a:graphic>
          <a:graphicData uri="http://schemas.openxmlformats.org/drawingml/2006/table">
            <a:tbl>
              <a:tblPr/>
              <a:tblGrid>
                <a:gridCol w="285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Komponent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Špičková spotřeba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</a:t>
                      </a: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cs-CZ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Použitá napěťová větev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</a:t>
                      </a: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endParaRPr kumimoji="0" lang="cs-CZ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DVD-RW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– 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 a +12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Pevný disk IDE (7200 ot/min)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– 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 a +12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Přídavné větráky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1-5 (každý)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Základní deska (bez CPU a RAM)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– 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+3,3 a +5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 / kus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+3,3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Procesor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 – 140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Zdroje notebooků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>
          <a:xfrm>
            <a:off x="905069" y="1601999"/>
            <a:ext cx="7781731" cy="2167744"/>
          </a:xfrm>
        </p:spPr>
        <p:txBody>
          <a:bodyPr>
            <a:no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b="0" dirty="0">
                <a:latin typeface="Calibri" panose="020F0502020204030204" pitchFamily="34" charset="0"/>
                <a:cs typeface="+mn-cs"/>
              </a:rPr>
              <a:t>Většina přenosných počítačů má zdroje, které poskytují na výstupu výkon od 25 do 100 W. Obvykle to jsou zdroje externí, které konvertují AC napětí na jedno stejnosměrné (nejčastěji 19V), DC-DC konverze dále dochází v NTB, aby poskytl různá stejnosměrná napětí </a:t>
            </a:r>
            <a:r>
              <a:rPr lang="cs-CZ" sz="2800" b="0" dirty="0" smtClean="0">
                <a:latin typeface="Calibri" panose="020F0502020204030204" pitchFamily="34" charset="0"/>
                <a:cs typeface="+mn-cs"/>
              </a:rPr>
              <a:t>požadovaná </a:t>
            </a:r>
            <a:r>
              <a:rPr lang="cs-CZ" sz="2800" b="0" dirty="0">
                <a:latin typeface="Calibri" panose="020F0502020204030204" pitchFamily="34" charset="0"/>
                <a:cs typeface="+mn-cs"/>
              </a:rPr>
              <a:t>různými složkami počítače.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26627" y="3942738"/>
            <a:ext cx="2429417" cy="260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0" y="3945506"/>
            <a:ext cx="2305409" cy="230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412343" y="478941"/>
            <a:ext cx="4327813" cy="550415"/>
          </a:xfrm>
        </p:spPr>
        <p:txBody>
          <a:bodyPr>
            <a:normAutofit/>
          </a:bodyPr>
          <a:lstStyle/>
          <a:p>
            <a:r>
              <a:rPr lang="cs-CZ" sz="2400" dirty="0" smtClean="0">
                <a:latin typeface="Calibri" panose="020F0502020204030204" pitchFamily="34" charset="0"/>
              </a:rPr>
              <a:t>Volba zdroje – výpočet spotřeby</a:t>
            </a:r>
            <a:endParaRPr lang="cs-CZ" sz="2400" dirty="0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smtClean="0">
                <a:latin typeface="+mn-lt"/>
                <a:cs typeface="+mn-cs"/>
                <a:sym typeface="Wingdings" pitchFamily="2" charset="2"/>
              </a:rPr>
              <a:t>Při volbě zdroje je nutné brát v potaz: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Použitý procesor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Počet pevných disků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Použitou grafickou kartu (integrovaná/přídavná)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Spotřeba chlazení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Počet USB portů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Počet/velikost/rychlost modulů RAM</a:t>
            </a:r>
            <a:endParaRPr lang="cs-CZ" sz="2400" dirty="0">
              <a:latin typeface="+mn-lt"/>
              <a:sym typeface="Wingdings" pitchFamily="2" charset="2"/>
            </a:endParaRP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smtClean="0">
                <a:latin typeface="+mn-lt"/>
                <a:sym typeface="Wingdings" pitchFamily="2" charset="2"/>
              </a:rPr>
              <a:t>Například: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dirty="0" smtClean="0">
                <a:latin typeface="+mn-lt"/>
                <a:sym typeface="Wingdings" pitchFamily="2" charset="2"/>
              </a:rPr>
              <a:t>Intel </a:t>
            </a:r>
            <a:r>
              <a:rPr lang="cs-CZ" sz="2000" dirty="0" err="1" smtClean="0">
                <a:latin typeface="+mn-lt"/>
                <a:sym typeface="Wingdings" pitchFamily="2" charset="2"/>
              </a:rPr>
              <a:t>Core</a:t>
            </a:r>
            <a:r>
              <a:rPr lang="cs-CZ" sz="2000" dirty="0" smtClean="0">
                <a:latin typeface="+mn-lt"/>
                <a:sym typeface="Wingdings" pitchFamily="2" charset="2"/>
              </a:rPr>
              <a:t> i5	cca	80W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dirty="0">
                <a:latin typeface="+mn-lt"/>
                <a:sym typeface="Wingdings" pitchFamily="2" charset="2"/>
              </a:rPr>
              <a:t>HDD WD </a:t>
            </a:r>
            <a:r>
              <a:rPr lang="cs-CZ" sz="2000" dirty="0" smtClean="0">
                <a:latin typeface="+mn-lt"/>
                <a:sym typeface="Wingdings" pitchFamily="2" charset="2"/>
              </a:rPr>
              <a:t>Green 1TB	cca	5W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dirty="0" smtClean="0">
                <a:latin typeface="+mn-lt"/>
                <a:sym typeface="Wingdings" pitchFamily="2" charset="2"/>
              </a:rPr>
              <a:t>AMD </a:t>
            </a:r>
            <a:r>
              <a:rPr lang="cs-CZ" sz="2000" dirty="0" err="1" smtClean="0">
                <a:latin typeface="+mn-lt"/>
                <a:sym typeface="Wingdings" pitchFamily="2" charset="2"/>
              </a:rPr>
              <a:t>Radeon</a:t>
            </a:r>
            <a:r>
              <a:rPr lang="cs-CZ" sz="2000" dirty="0" smtClean="0">
                <a:latin typeface="+mn-lt"/>
                <a:sym typeface="Wingdings" pitchFamily="2" charset="2"/>
              </a:rPr>
              <a:t> HD	cca	150W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dirty="0" smtClean="0">
                <a:latin typeface="+mn-lt"/>
                <a:sym typeface="Wingdings" pitchFamily="2" charset="2"/>
              </a:rPr>
              <a:t>Chlazení	cca	20W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dirty="0" smtClean="0">
                <a:latin typeface="+mn-lt"/>
                <a:sym typeface="Wingdings" pitchFamily="2" charset="2"/>
              </a:rPr>
              <a:t>6x USB	cca	20W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dirty="0" smtClean="0">
                <a:latin typeface="+mn-lt"/>
                <a:sym typeface="Wingdings" pitchFamily="2" charset="2"/>
              </a:rPr>
              <a:t>2x 2GB RAM	cca	30W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tabLst>
                <a:tab pos="4032250" algn="l"/>
                <a:tab pos="5202238" algn="r"/>
              </a:tabLst>
            </a:pPr>
            <a:r>
              <a:rPr lang="cs-CZ" sz="2000" b="1" dirty="0" smtClean="0">
                <a:latin typeface="+mn-lt"/>
                <a:sym typeface="Wingdings" pitchFamily="2" charset="2"/>
              </a:rPr>
              <a:t>CELKEM</a:t>
            </a:r>
            <a:r>
              <a:rPr lang="cs-CZ" sz="2000" b="1" dirty="0">
                <a:latin typeface="+mn-lt"/>
                <a:sym typeface="Wingdings" pitchFamily="2" charset="2"/>
              </a:rPr>
              <a:t>		</a:t>
            </a:r>
            <a:r>
              <a:rPr lang="cs-CZ" sz="2000" dirty="0" smtClean="0">
                <a:latin typeface="+mn-lt"/>
                <a:sym typeface="Wingdings" pitchFamily="2" charset="2"/>
              </a:rPr>
              <a:t>305W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latin typeface="+mn-lt"/>
                <a:sym typeface="Wingdings" pitchFamily="2" charset="2"/>
              </a:rPr>
              <a:t>	Pro pokrytí špičkové spotřeby – 305W ×1,7 </a:t>
            </a:r>
            <a:r>
              <a:rPr lang="cs-CZ" sz="2000" b="1" dirty="0" smtClean="0">
                <a:latin typeface="+mn-lt"/>
                <a:cs typeface="Times New Roman"/>
                <a:sym typeface="Wingdings" pitchFamily="2" charset="2"/>
              </a:rPr>
              <a:t>≈ </a:t>
            </a:r>
            <a:r>
              <a:rPr lang="cs-CZ" sz="2600" b="1" dirty="0" smtClean="0">
                <a:latin typeface="+mn-lt"/>
                <a:cs typeface="Times New Roman"/>
                <a:sym typeface="Wingdings" pitchFamily="2" charset="2"/>
              </a:rPr>
              <a:t>500W</a:t>
            </a:r>
            <a:endParaRPr lang="cs-CZ" sz="2600" b="1" dirty="0" smtClean="0">
              <a:latin typeface="+mn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42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USB napájení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>
          <a:xfrm>
            <a:off x="492370" y="1601998"/>
            <a:ext cx="8247786" cy="3479955"/>
          </a:xfrm>
        </p:spPr>
        <p:txBody>
          <a:bodyPr>
            <a:no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Zařízení 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s vlastním napájecím zdrojem a </a:t>
            </a: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zařízení, 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která jsou napájena přes sběrnici </a:t>
            </a: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USB nebo obojí.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0" dirty="0">
                <a:latin typeface="Calibri" panose="020F0502020204030204" pitchFamily="34" charset="0"/>
                <a:cs typeface="+mn-cs"/>
              </a:rPr>
              <a:t>Připojeným zařízením USB poskytuje </a:t>
            </a: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napájecí 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napětí 5 V.</a:t>
            </a:r>
            <a:endParaRPr lang="cs-CZ" sz="2000" b="0" dirty="0" smtClean="0">
              <a:latin typeface="Calibri" panose="020F0502020204030204" pitchFamily="34" charset="0"/>
              <a:cs typeface="+mn-cs"/>
            </a:endParaRP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0" dirty="0">
                <a:latin typeface="Calibri" panose="020F0502020204030204" pitchFamily="34" charset="0"/>
                <a:cs typeface="+mn-cs"/>
              </a:rPr>
              <a:t>Připojené </a:t>
            </a: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zařízení může 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po sběrnici odebírat proud až 100 mA, v případě potřeby může zařízení požádat o větší proud, maximálně však o 500 </a:t>
            </a: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mA (USB 1.x a 2.0). Tzn. 5 jednotek po 100 mA.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Pro USB 3.0 je to 150 mA/1 jednotka, maximum 6 jednotek, tedy 900 mA.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0" dirty="0" err="1">
                <a:latin typeface="Calibri" panose="020F0502020204030204" pitchFamily="34" charset="0"/>
                <a:cs typeface="+mn-cs"/>
              </a:rPr>
              <a:t>Baterry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000" b="0" dirty="0" err="1">
                <a:latin typeface="Calibri" panose="020F0502020204030204" pitchFamily="34" charset="0"/>
                <a:cs typeface="+mn-cs"/>
              </a:rPr>
              <a:t>charging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 a </a:t>
            </a:r>
            <a:r>
              <a:rPr lang="cs-CZ" sz="2000" b="0" dirty="0" err="1">
                <a:latin typeface="Calibri" panose="020F0502020204030204" pitchFamily="34" charset="0"/>
                <a:cs typeface="+mn-cs"/>
              </a:rPr>
              <a:t>Power</a:t>
            </a:r>
            <a:r>
              <a:rPr lang="cs-CZ" sz="2000" b="0" dirty="0">
                <a:latin typeface="Calibri" panose="020F0502020204030204" pitchFamily="34" charset="0"/>
                <a:cs typeface="+mn-cs"/>
              </a:rPr>
              <a:t> </a:t>
            </a:r>
            <a:r>
              <a:rPr lang="cs-CZ" sz="2000" b="0" dirty="0" err="1" smtClean="0">
                <a:latin typeface="Calibri" panose="020F0502020204030204" pitchFamily="34" charset="0"/>
                <a:cs typeface="+mn-cs"/>
              </a:rPr>
              <a:t>Delivery</a:t>
            </a:r>
            <a:r>
              <a:rPr lang="cs-CZ" sz="2000" b="0" dirty="0" smtClean="0">
                <a:latin typeface="Calibri" panose="020F0502020204030204" pitchFamily="34" charset="0"/>
                <a:cs typeface="+mn-cs"/>
              </a:rPr>
              <a:t> porty – specifikace zaměřené na napájení.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000" b="0" dirty="0">
              <a:latin typeface="Calibri" panose="020F0502020204030204" pitchFamily="34" charset="0"/>
              <a:cs typeface="+mn-cs"/>
            </a:endParaRP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000" b="0" dirty="0">
              <a:latin typeface="Calibri" panose="020F0502020204030204" pitchFamily="34" charset="0"/>
              <a:cs typeface="+mn-cs"/>
            </a:endParaRPr>
          </a:p>
        </p:txBody>
      </p:sp>
      <p:graphicFrame>
        <p:nvGraphicFramePr>
          <p:cNvPr id="4" name="Tabul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51276"/>
              </p:ext>
            </p:extLst>
          </p:nvPr>
        </p:nvGraphicFramePr>
        <p:xfrm>
          <a:off x="1230923" y="4342386"/>
          <a:ext cx="68755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Specifikace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Proud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Napětí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Potřebný</a:t>
                      </a:r>
                      <a:r>
                        <a:rPr lang="cs-CZ" baseline="0" dirty="0" smtClean="0"/>
                        <a:t> výkon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USB 1.x a 2.0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500</a:t>
                      </a:r>
                      <a:r>
                        <a:rPr lang="cs-CZ" baseline="0" dirty="0" smtClean="0"/>
                        <a:t> mA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5 V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2,5</a:t>
                      </a:r>
                      <a:r>
                        <a:rPr lang="cs-CZ" baseline="0" dirty="0" smtClean="0"/>
                        <a:t> W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USB 3.x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900 mA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5 V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4,5</a:t>
                      </a:r>
                      <a:r>
                        <a:rPr lang="cs-CZ" baseline="0" dirty="0" smtClean="0"/>
                        <a:t> W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USB BC</a:t>
                      </a:r>
                      <a:r>
                        <a:rPr lang="cs-CZ" baseline="0" dirty="0" smtClean="0"/>
                        <a:t> 1.2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0,5 až 1,5 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5</a:t>
                      </a:r>
                      <a:r>
                        <a:rPr lang="cs-CZ" baseline="0" dirty="0" smtClean="0"/>
                        <a:t> V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2,5</a:t>
                      </a:r>
                      <a:r>
                        <a:rPr lang="cs-CZ" baseline="0" dirty="0" smtClean="0"/>
                        <a:t> až 7,5 W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3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err="1" smtClean="0">
                <a:latin typeface="Calibri" panose="020F0502020204030204" pitchFamily="34" charset="0"/>
              </a:rPr>
              <a:t>Powerbanky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>
          <a:xfrm>
            <a:off x="783319" y="1323219"/>
            <a:ext cx="7781731" cy="2167744"/>
          </a:xfrm>
        </p:spPr>
        <p:txBody>
          <a:bodyPr>
            <a:no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 err="1">
                <a:latin typeface="Calibri" panose="020F0502020204030204" pitchFamily="34" charset="0"/>
                <a:cs typeface="+mn-cs"/>
              </a:rPr>
              <a:t>Powerbanka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je elektronické zařízení, které umožňuje dobít zařízení pomocí </a:t>
            </a:r>
            <a:r>
              <a:rPr lang="cs-CZ" sz="2400" b="0" dirty="0" smtClean="0">
                <a:latin typeface="Calibri" panose="020F0502020204030204" pitchFamily="34" charset="0"/>
                <a:cs typeface="+mn-cs"/>
              </a:rPr>
              <a:t>USB.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 smtClean="0">
                <a:latin typeface="Calibri" panose="020F0502020204030204" pitchFamily="34" charset="0"/>
                <a:cs typeface="+mn-cs"/>
              </a:rPr>
              <a:t>1 </a:t>
            </a:r>
            <a:r>
              <a:rPr lang="cs-CZ" sz="2400" b="0" dirty="0" err="1">
                <a:latin typeface="Calibri" panose="020F0502020204030204" pitchFamily="34" charset="0"/>
                <a:cs typeface="+mn-cs"/>
              </a:rPr>
              <a:t>Ah</a:t>
            </a:r>
            <a:r>
              <a:rPr lang="cs-CZ" sz="2400" b="0" dirty="0">
                <a:latin typeface="Calibri" panose="020F0502020204030204" pitchFamily="34" charset="0"/>
                <a:cs typeface="+mn-cs"/>
              </a:rPr>
              <a:t> je definována jako náboj, který akumulátor či článek dodá do obvodu při konstantním proudu 1 ampér za dobu 1 </a:t>
            </a:r>
            <a:r>
              <a:rPr lang="cs-CZ" sz="2400" b="0" dirty="0" smtClean="0">
                <a:latin typeface="Calibri" panose="020F0502020204030204" pitchFamily="34" charset="0"/>
                <a:cs typeface="+mn-cs"/>
              </a:rPr>
              <a:t>hodiny.</a:t>
            </a:r>
            <a:endParaRPr lang="cs-CZ" sz="2400" b="0" dirty="0">
              <a:latin typeface="Calibri" panose="020F0502020204030204" pitchFamily="34" charset="0"/>
              <a:cs typeface="+mn-cs"/>
            </a:endParaRP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 err="1" smtClean="0">
                <a:latin typeface="Calibri" panose="020F0502020204030204" pitchFamily="34" charset="0"/>
                <a:cs typeface="+mn-cs"/>
              </a:rPr>
              <a:t>PowerBank</a:t>
            </a:r>
            <a:r>
              <a:rPr lang="cs-CZ" sz="2400" b="0" dirty="0" smtClean="0">
                <a:latin typeface="Calibri" panose="020F0502020204030204" pitchFamily="34" charset="0"/>
                <a:cs typeface="+mn-cs"/>
              </a:rPr>
              <a:t> 16000mAh znamená</a:t>
            </a:r>
            <a:r>
              <a:rPr lang="en-US" sz="2400" b="0" dirty="0" smtClean="0">
                <a:latin typeface="Calibri" panose="020F0502020204030204" pitchFamily="34" charset="0"/>
                <a:cs typeface="+mn-cs"/>
              </a:rPr>
              <a:t>:</a:t>
            </a:r>
          </a:p>
          <a:p>
            <a:pPr marL="269875" indent="-269875">
              <a:lnSpc>
                <a:spcPct val="90000"/>
              </a:lnSpc>
            </a:pPr>
            <a:r>
              <a:rPr lang="en-US" sz="2400" b="0" dirty="0" smtClean="0">
                <a:latin typeface="Calibri" panose="020F0502020204030204" pitchFamily="34" charset="0"/>
                <a:cs typeface="+mn-cs"/>
              </a:rPr>
              <a:t>				</a:t>
            </a:r>
            <a:r>
              <a:rPr lang="cs-CZ" sz="2400" b="0" dirty="0" smtClean="0">
                <a:latin typeface="Calibri" panose="020F0502020204030204" pitchFamily="34" charset="0"/>
                <a:cs typeface="+mn-cs"/>
              </a:rPr>
              <a:t>100 mA - 160 hod. neboli 1A - 16 hod. (teorie)</a:t>
            </a:r>
            <a:endParaRPr lang="cs-CZ" sz="2400" b="0" dirty="0">
              <a:latin typeface="Calibri" panose="020F0502020204030204" pitchFamily="34" charset="0"/>
              <a:cs typeface="+mn-cs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04" y="4049403"/>
            <a:ext cx="5429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148254" y="478941"/>
            <a:ext cx="4591903" cy="550415"/>
          </a:xfrm>
        </p:spPr>
        <p:txBody>
          <a:bodyPr>
            <a:normAutofit/>
          </a:bodyPr>
          <a:lstStyle/>
          <a:p>
            <a:r>
              <a:rPr lang="cs-CZ" sz="2000" dirty="0" smtClean="0"/>
              <a:t>Napájení </a:t>
            </a:r>
            <a:r>
              <a:rPr lang="cs-CZ" sz="2000" dirty="0" err="1" smtClean="0"/>
              <a:t>serveroven</a:t>
            </a:r>
            <a:r>
              <a:rPr lang="cs-CZ" sz="2000" dirty="0" smtClean="0"/>
              <a:t> a datacenter</a:t>
            </a:r>
            <a:endParaRPr lang="cs-CZ" sz="20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solidFill>
                  <a:schemeClr val="tx1"/>
                </a:solidFill>
                <a:latin typeface="Calibri" panose="020F0502020204030204" pitchFamily="34" charset="0"/>
                <a:sym typeface="Wingdings" pitchFamily="2" charset="2"/>
              </a:rPr>
              <a:t>Redundantní zdroje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solidFill>
                  <a:schemeClr val="tx1"/>
                </a:solidFill>
                <a:latin typeface="Calibri" panose="020F0502020204030204" pitchFamily="34" charset="0"/>
                <a:sym typeface="Wingdings" pitchFamily="2" charset="2"/>
              </a:rPr>
              <a:t>UPS baterie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solidFill>
                  <a:schemeClr val="tx1"/>
                </a:solidFill>
                <a:latin typeface="Calibri" panose="020F0502020204030204" pitchFamily="34" charset="0"/>
                <a:sym typeface="Wingdings" pitchFamily="2" charset="2"/>
              </a:rPr>
              <a:t>Diesel agregát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solidFill>
                  <a:schemeClr val="tx1"/>
                </a:solidFill>
                <a:latin typeface="Calibri" panose="020F0502020204030204" pitchFamily="34" charset="0"/>
                <a:sym typeface="Wingdings" pitchFamily="2" charset="2"/>
              </a:rPr>
              <a:t>Dvojí přívod elektrické energie</a:t>
            </a:r>
          </a:p>
        </p:txBody>
      </p:sp>
    </p:spTree>
    <p:extLst>
      <p:ext uri="{BB962C8B-B14F-4D97-AF65-F5344CB8AC3E}">
        <p14:creationId xmlns:p14="http://schemas.microsoft.com/office/powerpoint/2010/main" val="10719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directindustry.fr/images_di/photo-g/hot-swap-ac-dc-switch-mode-power-supply-34352-241524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3084" y1="17875" x2="4134" y2="76054"/>
                        <a14:foregroundMark x1="43084" y1="15514" x2="3021" y2="73356"/>
                        <a14:foregroundMark x1="3339" y1="80438" x2="9698" y2="67454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5532">
            <a:off x="3164252" y="2936781"/>
            <a:ext cx="3911600" cy="368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Serverové zdroje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Zdroje v serverech se obvykle osazují ve dvojicích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Při výpadku jednoho zdroje je server napájen druhým záložním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Serverové zdroje jsou tzv. Hot </a:t>
            </a:r>
            <a:r>
              <a:rPr lang="cs-CZ" sz="2400" dirty="0" err="1" smtClean="0">
                <a:latin typeface="Calibri" panose="020F0502020204030204" pitchFamily="34" charset="0"/>
                <a:sym typeface="Wingdings" pitchFamily="2" charset="2"/>
              </a:rPr>
              <a:t>Swappable</a:t>
            </a: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 – je možné je měnit </a:t>
            </a:r>
            <a:b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</a:b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za běhu</a:t>
            </a:r>
          </a:p>
        </p:txBody>
      </p:sp>
    </p:spTree>
    <p:extLst>
      <p:ext uri="{BB962C8B-B14F-4D97-AF65-F5344CB8AC3E}">
        <p14:creationId xmlns:p14="http://schemas.microsoft.com/office/powerpoint/2010/main" val="30087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148254" y="478941"/>
            <a:ext cx="4591903" cy="550415"/>
          </a:xfrm>
        </p:spPr>
        <p:txBody>
          <a:bodyPr>
            <a:normAutofit/>
          </a:bodyPr>
          <a:lstStyle/>
          <a:p>
            <a:r>
              <a:rPr lang="cs-CZ" sz="2000" dirty="0" smtClean="0"/>
              <a:t>Napájení </a:t>
            </a:r>
            <a:r>
              <a:rPr lang="cs-CZ" sz="2000" dirty="0" err="1" smtClean="0"/>
              <a:t>serveroven</a:t>
            </a:r>
            <a:r>
              <a:rPr lang="cs-CZ" sz="2000" dirty="0" smtClean="0"/>
              <a:t> a datacenter</a:t>
            </a:r>
            <a:endParaRPr lang="cs-CZ" sz="20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92113" y="1390126"/>
            <a:ext cx="7781731" cy="475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sym typeface="Wingdings" pitchFamily="2" charset="2"/>
              </a:rPr>
              <a:t>Ideální řešení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800" dirty="0">
              <a:latin typeface="Calibri" panose="020F0502020204030204" pitchFamily="34" charset="0"/>
              <a:sym typeface="Wingdings" pitchFamily="2" charset="2"/>
            </a:endParaRP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800" dirty="0" smtClean="0">
              <a:latin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5122" name="Picture 2" descr="http://i.stack.imgur.com/u3D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65" y="1983683"/>
            <a:ext cx="6022200" cy="41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48615" y="478941"/>
            <a:ext cx="4491541" cy="550415"/>
          </a:xfrm>
        </p:spPr>
        <p:txBody>
          <a:bodyPr>
            <a:normAutofit/>
          </a:bodyPr>
          <a:lstStyle/>
          <a:p>
            <a:r>
              <a:rPr lang="cs-CZ" sz="2000" dirty="0" err="1" smtClean="0"/>
              <a:t>Uninterruptible</a:t>
            </a:r>
            <a:r>
              <a:rPr lang="cs-CZ" sz="2000" dirty="0" smtClean="0"/>
              <a:t> </a:t>
            </a:r>
            <a:r>
              <a:rPr lang="cs-CZ" sz="2000" dirty="0" err="1" smtClean="0"/>
              <a:t>Power</a:t>
            </a:r>
            <a:r>
              <a:rPr lang="cs-CZ" sz="2000" dirty="0" smtClean="0"/>
              <a:t> Supply (UPS)</a:t>
            </a:r>
            <a:endParaRPr lang="cs-CZ" sz="2000" dirty="0"/>
          </a:p>
        </p:txBody>
      </p:sp>
      <p:sp>
        <p:nvSpPr>
          <p:cNvPr id="4" name="TextovéPole 3"/>
          <p:cNvSpPr txBox="1"/>
          <p:nvPr/>
        </p:nvSpPr>
        <p:spPr>
          <a:xfrm>
            <a:off x="775504" y="1802687"/>
            <a:ext cx="73983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 lvl="1" indent="-2619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UPS jsou zařízení jejichž funkcí je zpravidla krátkodobá (minuty až hodiny) dodávka energie v případě nestability vstupního napětí či při úplném výpadku sítě.</a:t>
            </a:r>
          </a:p>
          <a:p>
            <a:pPr marL="546100" lvl="1" indent="-2619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400" dirty="0">
              <a:latin typeface="Calibri" panose="020F0502020204030204" pitchFamily="34" charset="0"/>
            </a:endParaRPr>
          </a:p>
          <a:p>
            <a:pPr marL="546100" lvl="1" indent="-261938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latin typeface="Calibri" panose="020F0502020204030204" pitchFamily="34" charset="0"/>
              </a:rPr>
              <a:t>Úlohou UPS je chránit data a citlivá zařízení před poškozením vlivem nepředvídaných událostí na síti jako jsou šumy, rázy, napěťové špičky, poklesy napětí nebo úplné výpadky.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87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48615" y="478941"/>
            <a:ext cx="4491541" cy="550415"/>
          </a:xfrm>
        </p:spPr>
        <p:txBody>
          <a:bodyPr>
            <a:normAutofit/>
          </a:bodyPr>
          <a:lstStyle/>
          <a:p>
            <a:r>
              <a:rPr lang="cs-CZ" sz="2000" dirty="0" err="1" smtClean="0"/>
              <a:t>Uninterruptible</a:t>
            </a:r>
            <a:r>
              <a:rPr lang="cs-CZ" sz="2000" dirty="0" smtClean="0"/>
              <a:t> </a:t>
            </a:r>
            <a:r>
              <a:rPr lang="cs-CZ" sz="2000" dirty="0" err="1" smtClean="0"/>
              <a:t>Power</a:t>
            </a:r>
            <a:r>
              <a:rPr lang="cs-CZ" sz="2000" dirty="0" smtClean="0"/>
              <a:t> Supply (UPS)</a:t>
            </a:r>
            <a:endParaRPr lang="cs-CZ" sz="2000" dirty="0"/>
          </a:p>
        </p:txBody>
      </p:sp>
      <p:pic>
        <p:nvPicPr>
          <p:cNvPr id="1026" name="Picture 2" descr="http://www.apc.com/resource/images/500/Front_Left/BK500f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3" y="1561170"/>
            <a:ext cx="34194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hphotovideo.com/images/images500x500/APC_SUA3000RMXLI3U_SUA3000RMXLI3U_Smart_UPS_Uninterruptible_Power_5340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185" y="1840927"/>
            <a:ext cx="3808679" cy="380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Napájecí zdroj počítače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61938" lvl="1" indent="-261938"/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V osobním počítači jsou přímo připojeny k napájení následující součásti</a:t>
            </a:r>
            <a:r>
              <a:rPr lang="cs-CZ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:</a:t>
            </a:r>
            <a:endParaRPr lang="cs-CZ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546100" lvl="1" indent="-261938">
              <a:lnSpc>
                <a:spcPct val="90000"/>
              </a:lnSpc>
            </a:pP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základní deska</a:t>
            </a:r>
          </a:p>
          <a:p>
            <a:pPr marL="546100" lvl="1" indent="-261938">
              <a:lnSpc>
                <a:spcPct val="90000"/>
              </a:lnSpc>
            </a:pP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pevné disky</a:t>
            </a:r>
          </a:p>
          <a:p>
            <a:pPr marL="546100" lvl="1" indent="-261938">
              <a:lnSpc>
                <a:spcPct val="90000"/>
              </a:lnSpc>
            </a:pP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mechaniky (optické (CD-ROM, DVD), páskové, magnetické (ZIP, JAZ, FDD), magnetooptické a další)</a:t>
            </a:r>
          </a:p>
          <a:p>
            <a:pPr marL="546100" lvl="1" indent="-261938">
              <a:lnSpc>
                <a:spcPct val="90000"/>
              </a:lnSpc>
            </a:pP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aktivní chladiče</a:t>
            </a:r>
          </a:p>
          <a:p>
            <a:pPr marL="546100" lvl="1" indent="-261938">
              <a:lnSpc>
                <a:spcPct val="90000"/>
              </a:lnSpc>
            </a:pP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g</a:t>
            </a:r>
            <a:r>
              <a:rPr lang="cs-CZ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rafická </a:t>
            </a: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karta</a:t>
            </a:r>
          </a:p>
          <a:p>
            <a:pPr marL="546100" lvl="1" indent="-261938">
              <a:lnSpc>
                <a:spcPct val="90000"/>
              </a:lnSpc>
            </a:pPr>
            <a:r>
              <a:rPr lang="cs-CZ" sz="2000" dirty="0">
                <a:solidFill>
                  <a:schemeClr val="tx1"/>
                </a:solidFill>
                <a:latin typeface="Calibri" panose="020F0502020204030204" pitchFamily="34" charset="0"/>
              </a:rPr>
              <a:t>další zařízení (např. mechaniky pro externí HDD, některé speciální moduly, kontrolky, podsvícení aj.)</a:t>
            </a:r>
          </a:p>
          <a:p>
            <a:pPr marL="261938" lvl="1" indent="-261938"/>
            <a:r>
              <a:rPr lang="cs-CZ" sz="2400" dirty="0">
                <a:solidFill>
                  <a:schemeClr val="tx1"/>
                </a:solidFill>
                <a:latin typeface="Calibri" panose="020F0502020204030204" pitchFamily="34" charset="0"/>
              </a:rPr>
              <a:t>Pro všechny další součásti je dodáváno napětí nepřímo ze základní desky (jakékoli rozšiřující karty, některé ventilátory, procesory, porty, LED kontrolky atd.).</a:t>
            </a:r>
          </a:p>
        </p:txBody>
      </p:sp>
    </p:spTree>
    <p:extLst>
      <p:ext uri="{BB962C8B-B14F-4D97-AF65-F5344CB8AC3E}">
        <p14:creationId xmlns:p14="http://schemas.microsoft.com/office/powerpoint/2010/main" val="36562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48615" y="478941"/>
            <a:ext cx="4491541" cy="550415"/>
          </a:xfrm>
        </p:spPr>
        <p:txBody>
          <a:bodyPr>
            <a:normAutofit/>
          </a:bodyPr>
          <a:lstStyle/>
          <a:p>
            <a:r>
              <a:rPr lang="cs-CZ" sz="2000" dirty="0" err="1" smtClean="0"/>
              <a:t>Uninterruptible</a:t>
            </a:r>
            <a:r>
              <a:rPr lang="cs-CZ" sz="2000" dirty="0" smtClean="0"/>
              <a:t> </a:t>
            </a:r>
            <a:r>
              <a:rPr lang="cs-CZ" sz="2000" dirty="0" err="1" smtClean="0"/>
              <a:t>Power</a:t>
            </a:r>
            <a:r>
              <a:rPr lang="cs-CZ" sz="2000" dirty="0" smtClean="0"/>
              <a:t> Supply (UPS)</a:t>
            </a:r>
            <a:endParaRPr lang="cs-CZ" sz="2000" dirty="0"/>
          </a:p>
        </p:txBody>
      </p:sp>
      <p:pic>
        <p:nvPicPr>
          <p:cNvPr id="2050" name="Picture 2" descr="http://www.keyitec.com/BACS%20on%20VRLA%20batter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" y="1728941"/>
            <a:ext cx="718185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48615" y="478941"/>
            <a:ext cx="4491541" cy="550415"/>
          </a:xfrm>
        </p:spPr>
        <p:txBody>
          <a:bodyPr>
            <a:normAutofit/>
          </a:bodyPr>
          <a:lstStyle/>
          <a:p>
            <a:r>
              <a:rPr lang="cs-CZ" sz="2000" dirty="0" smtClean="0"/>
              <a:t>Diesel generátor</a:t>
            </a:r>
            <a:endParaRPr lang="cs-CZ" sz="2000" dirty="0"/>
          </a:p>
        </p:txBody>
      </p:sp>
      <p:pic>
        <p:nvPicPr>
          <p:cNvPr id="4098" name="Picture 2" descr="http://s7d2.scene7.com/is/image/Caterpillar/C833495?$cc-g$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53" y="1183965"/>
            <a:ext cx="66294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5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ctrTitle"/>
          </p:nvPr>
        </p:nvSpPr>
        <p:spPr>
          <a:xfrm>
            <a:off x="806520" y="1972296"/>
            <a:ext cx="5715000" cy="1117600"/>
          </a:xfrm>
        </p:spPr>
        <p:txBody>
          <a:bodyPr/>
          <a:lstStyle/>
          <a:p>
            <a:pPr algn="r"/>
            <a:r>
              <a:rPr lang="cs-CZ" dirty="0" smtClean="0">
                <a:latin typeface="Calibri" panose="020F0502020204030204" pitchFamily="34" charset="0"/>
              </a:rPr>
              <a:t>Děkuji za pozornost…</a:t>
            </a:r>
            <a:endParaRPr lang="cs-CZ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 smtClean="0">
                <a:latin typeface="Calibri" panose="020F0502020204030204" pitchFamily="34" charset="0"/>
              </a:rPr>
              <a:t>Napájecí zdroj počítače</a:t>
            </a:r>
            <a:endParaRPr lang="cs-CZ" sz="3200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83331"/>
            <a:ext cx="47625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5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Zdroje AT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1938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</a:rPr>
              <a:t>Starší zdroje používané u desek AT</a:t>
            </a:r>
          </a:p>
          <a:p>
            <a:pPr marL="261938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</a:rPr>
              <a:t>Dvě symetrické napěťové úrovně ±12V a ±5V</a:t>
            </a:r>
          </a:p>
          <a:p>
            <a:pPr marL="261938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</a:rPr>
              <a:t>Vypínání mechanickým vypínačem</a:t>
            </a:r>
          </a:p>
          <a:p>
            <a:pPr marL="261938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</a:rPr>
              <a:t>Na základní desku přivedeny šestipólovými konektory P8 a P9</a:t>
            </a:r>
          </a:p>
        </p:txBody>
      </p:sp>
      <p:pic>
        <p:nvPicPr>
          <p:cNvPr id="3084" name="Picture 12" descr="at_p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2475" y="4005263"/>
            <a:ext cx="1873250" cy="2376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Zdroje 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endParaRPr lang="cs-CZ" dirty="0"/>
          </a:p>
        </p:txBody>
      </p:sp>
      <p:pic>
        <p:nvPicPr>
          <p:cNvPr id="8204" name="Picture 12" descr="a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628775"/>
            <a:ext cx="8642350" cy="4886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Zdroje ATX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1938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</a:rPr>
              <a:t>Podstatné změny </a:t>
            </a:r>
          </a:p>
          <a:p>
            <a:pPr marL="536575" lvl="2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  <a:sym typeface="Wingdings" pitchFamily="2" charset="2"/>
              </a:rPr>
              <a:t>změny v konstrukci: desky ATX pracují s 3,3V (zdroj dodává napětí 3,3; 5 a 12 V)</a:t>
            </a:r>
          </a:p>
          <a:p>
            <a:pPr marL="536575" lvl="2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  <a:sym typeface="Wingdings" pitchFamily="2" charset="2"/>
              </a:rPr>
              <a:t>deska se připojuje pouze jedním konektorem</a:t>
            </a:r>
          </a:p>
          <a:p>
            <a:pPr marL="536575" lvl="2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  <a:sym typeface="Wingdings" pitchFamily="2" charset="2"/>
              </a:rPr>
              <a:t>vypnutí zdroje realizováno elektronickým obvodem</a:t>
            </a:r>
          </a:p>
          <a:p>
            <a:pPr marL="536575" lvl="2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  <a:sym typeface="Wingdings" pitchFamily="2" charset="2"/>
              </a:rPr>
              <a:t>pro procesory Pentium a Athlon XP zdroj rozšířen o 12V čtvercový konektor </a:t>
            </a:r>
          </a:p>
          <a:p>
            <a:pPr marL="536575" lvl="2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latin typeface="Calibri" panose="020F0502020204030204" pitchFamily="34" charset="0"/>
                <a:sym typeface="Wingdings" pitchFamily="2" charset="2"/>
              </a:rPr>
              <a:t>Formáty ATX 2.0, ATX 2.2 a ATX 2.3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Napájecí </a:t>
            </a:r>
            <a:r>
              <a:rPr lang="cs-CZ" sz="3200" dirty="0" smtClean="0">
                <a:latin typeface="Calibri" panose="020F0502020204030204" pitchFamily="34" charset="0"/>
              </a:rPr>
              <a:t>konektor ATX</a:t>
            </a:r>
            <a:endParaRPr lang="cs-CZ" sz="3200" dirty="0">
              <a:latin typeface="Calibri" panose="020F050202020403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Zdroj dodává několik napěťových úrovní, pro něž se používá jednoznačné značení:</a:t>
            </a:r>
          </a:p>
          <a:p>
            <a:pPr marL="539750" lvl="1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Černá pro zem</a:t>
            </a:r>
          </a:p>
          <a:p>
            <a:pPr marL="539750" lvl="1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Oranžová pro 3.3V</a:t>
            </a:r>
          </a:p>
          <a:p>
            <a:pPr marL="539750" lvl="1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Červená pro 5V</a:t>
            </a:r>
          </a:p>
          <a:p>
            <a:pPr marL="539750" lvl="1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Žlutá pro 12V</a:t>
            </a:r>
          </a:p>
          <a:p>
            <a:pPr marL="539750" lvl="1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400" dirty="0">
              <a:latin typeface="Calibri" panose="020F0502020204030204" pitchFamily="34" charset="0"/>
              <a:sym typeface="Wingdings" pitchFamily="2" charset="2"/>
            </a:endParaRPr>
          </a:p>
          <a:p>
            <a:pPr marL="539750" lvl="1" indent="-26987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Zelený vodič proti zemi </a:t>
            </a:r>
            <a:b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</a:br>
            <a:r>
              <a:rPr lang="cs-CZ" sz="2400" dirty="0" smtClean="0">
                <a:latin typeface="Calibri" panose="020F0502020204030204" pitchFamily="34" charset="0"/>
                <a:sym typeface="Wingdings" pitchFamily="2" charset="2"/>
              </a:rPr>
              <a:t>spíná zdroj</a:t>
            </a:r>
            <a:endParaRPr lang="cs-CZ" sz="2400" dirty="0">
              <a:latin typeface="Calibri" panose="020F0502020204030204" pitchFamily="34" charset="0"/>
              <a:sym typeface="Wingdings" pitchFamily="2" charset="2"/>
            </a:endParaRPr>
          </a:p>
        </p:txBody>
      </p:sp>
      <p:pic>
        <p:nvPicPr>
          <p:cNvPr id="12" name="Picture 12" descr="at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2557" y="2702832"/>
            <a:ext cx="4572000" cy="314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200" dirty="0">
                <a:latin typeface="Calibri" panose="020F0502020204030204" pitchFamily="34" charset="0"/>
              </a:rPr>
              <a:t>Konektor Main Power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600200"/>
            <a:ext cx="849630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cs-CZ" sz="28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Určen k napájení základní desky</a:t>
            </a:r>
          </a:p>
          <a:p>
            <a:pPr>
              <a:buFontTx/>
              <a:buNone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	provedení AT 12 pinů</a:t>
            </a:r>
          </a:p>
          <a:p>
            <a:pPr>
              <a:buFontTx/>
              <a:buNone/>
            </a:pP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	ATX a BTX 24 pinů	</a:t>
            </a:r>
          </a:p>
          <a:p>
            <a:pPr>
              <a:buFontTx/>
              <a:buNone/>
            </a:pPr>
            <a:endParaRPr lang="cs-CZ" sz="2800" dirty="0">
              <a:latin typeface="Calibri" panose="020F0502020204030204" pitchFamily="34" charset="0"/>
              <a:sym typeface="Wingdings" pitchFamily="2" charset="2"/>
            </a:endParaRPr>
          </a:p>
          <a:p>
            <a:pPr>
              <a:buFontTx/>
              <a:buNone/>
            </a:pPr>
            <a:r>
              <a:rPr lang="cs-CZ" sz="2800" dirty="0">
                <a:latin typeface="Calibri" panose="020F0502020204030204" pitchFamily="34" charset="0"/>
                <a:sym typeface="Wingdings" pitchFamily="2" charset="2"/>
              </a:rPr>
              <a:t>	</a:t>
            </a:r>
          </a:p>
          <a:p>
            <a:pPr>
              <a:buFontTx/>
              <a:buNone/>
            </a:pPr>
            <a:endParaRPr lang="cs-CZ" sz="2800" dirty="0">
              <a:latin typeface="Calibri" panose="020F0502020204030204" pitchFamily="34" charset="0"/>
              <a:sym typeface="Wingdings" pitchFamily="2" charset="2"/>
            </a:endParaRPr>
          </a:p>
          <a:p>
            <a:pPr>
              <a:buFontTx/>
              <a:buNone/>
            </a:pPr>
            <a:endParaRPr lang="cs-CZ" sz="2800" dirty="0">
              <a:latin typeface="Calibri" panose="020F0502020204030204" pitchFamily="34" charset="0"/>
              <a:sym typeface="Wingdings" pitchFamily="2" charset="2"/>
            </a:endParaRPr>
          </a:p>
          <a:p>
            <a:pPr>
              <a:buNone/>
            </a:pPr>
            <a:r>
              <a:rPr lang="cs-CZ" sz="2800" dirty="0">
                <a:latin typeface="Calibri" panose="020F0502020204030204" pitchFamily="34" charset="0"/>
                <a:sym typeface="Wingdings" pitchFamily="2" charset="2"/>
              </a:rPr>
              <a:t>						      </a:t>
            </a:r>
            <a:r>
              <a:rPr lang="cs-CZ" sz="2800" dirty="0" smtClean="0">
                <a:latin typeface="Calibri" panose="020F0502020204030204" pitchFamily="34" charset="0"/>
                <a:sym typeface="Wingdings" pitchFamily="2" charset="2"/>
              </a:rPr>
              <a:t>					</a:t>
            </a:r>
            <a:r>
              <a:rPr lang="cs-CZ" sz="2400" dirty="0" smtClean="0">
                <a:latin typeface="Calibri" panose="020F0502020204030204" pitchFamily="34" charset="0"/>
                <a:cs typeface="+mn-cs"/>
                <a:sym typeface="Wingdings" pitchFamily="2" charset="2"/>
              </a:rPr>
              <a:t>ATX 20 pinů</a:t>
            </a:r>
          </a:p>
        </p:txBody>
      </p:sp>
      <p:pic>
        <p:nvPicPr>
          <p:cNvPr id="14348" name="Picture 12" descr="konektor-a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7304" y="1511526"/>
            <a:ext cx="3068876" cy="2668588"/>
          </a:xfrm>
          <a:prstGeom prst="rect">
            <a:avLst/>
          </a:prstGeom>
          <a:noFill/>
        </p:spPr>
      </p:pic>
      <p:pic>
        <p:nvPicPr>
          <p:cNvPr id="14352" name="Picture 16" descr="64629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33727" y="3443514"/>
            <a:ext cx="4106862" cy="3051175"/>
          </a:xfrm>
          <a:prstGeom prst="rect">
            <a:avLst/>
          </a:prstGeom>
          <a:noFill/>
        </p:spPr>
      </p:pic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3661438" y="2404468"/>
            <a:ext cx="1943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cs-CZ" dirty="0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>
            <a:off x="1784350" y="2951163"/>
            <a:ext cx="64770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zentace FI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 FIM</Template>
  <TotalTime>11207</TotalTime>
  <Words>1182</Words>
  <Application>Microsoft Office PowerPoint</Application>
  <PresentationFormat>Předvádění na obrazovce (4:3)</PresentationFormat>
  <Paragraphs>207</Paragraphs>
  <Slides>32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39" baseType="lpstr">
      <vt:lpstr>Calibri</vt:lpstr>
      <vt:lpstr>ＭＳ Ｐゴシック</vt:lpstr>
      <vt:lpstr>Wingdings</vt:lpstr>
      <vt:lpstr>Arial</vt:lpstr>
      <vt:lpstr>Times New Roman</vt:lpstr>
      <vt:lpstr>Comenia Sans</vt:lpstr>
      <vt:lpstr>Prezentace FIM</vt:lpstr>
      <vt:lpstr>Napájecí zdroj počítače</vt:lpstr>
      <vt:lpstr>Napájecí zdroj počítače</vt:lpstr>
      <vt:lpstr>Napájecí zdroj počítače</vt:lpstr>
      <vt:lpstr>Napájecí zdroj počítače</vt:lpstr>
      <vt:lpstr>Zdroje AT</vt:lpstr>
      <vt:lpstr>Zdroje AT</vt:lpstr>
      <vt:lpstr>Zdroje ATX</vt:lpstr>
      <vt:lpstr>Napájecí konektor ATX</vt:lpstr>
      <vt:lpstr>Konektor Main Power</vt:lpstr>
      <vt:lpstr>Kontakty napájecích konektorů</vt:lpstr>
      <vt:lpstr>Řídící signály zdrojů ATX12V</vt:lpstr>
      <vt:lpstr>Konektor Power +12V</vt:lpstr>
      <vt:lpstr>AUX Power</vt:lpstr>
      <vt:lpstr>Napájení periférií</vt:lpstr>
      <vt:lpstr>Konektor Serial ATA</vt:lpstr>
      <vt:lpstr>Power Connector</vt:lpstr>
      <vt:lpstr>Zdroje BTX</vt:lpstr>
      <vt:lpstr>Standardy od Intelu</vt:lpstr>
      <vt:lpstr>Spotřeba komponentů</vt:lpstr>
      <vt:lpstr>Spotřeba komponentů</vt:lpstr>
      <vt:lpstr>Zdroje notebooků</vt:lpstr>
      <vt:lpstr>Volba zdroje – výpočet spotřeby</vt:lpstr>
      <vt:lpstr>USB napájení</vt:lpstr>
      <vt:lpstr>Powerbanky</vt:lpstr>
      <vt:lpstr>Napájení serveroven a datacenter</vt:lpstr>
      <vt:lpstr>Serverové zdroje</vt:lpstr>
      <vt:lpstr>Napájení serveroven a datacenter</vt:lpstr>
      <vt:lpstr>Uninterruptible Power Supply (UPS)</vt:lpstr>
      <vt:lpstr>Uninterruptible Power Supply (UPS)</vt:lpstr>
      <vt:lpstr>Uninterruptible Power Supply (UPS)</vt:lpstr>
      <vt:lpstr>Diesel generátor</vt:lpstr>
      <vt:lpstr>Děkuji za pozornost…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Univerzita Hradec Králové</dc:title>
  <dc:creator>Josef Horálek</dc:creator>
  <cp:lastModifiedBy>Mikulecky</cp:lastModifiedBy>
  <cp:revision>240</cp:revision>
  <dcterms:created xsi:type="dcterms:W3CDTF">2010-10-22T07:36:49Z</dcterms:created>
  <dcterms:modified xsi:type="dcterms:W3CDTF">2019-02-26T20:10:18Z</dcterms:modified>
</cp:coreProperties>
</file>